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49DF7-1519-E545-AA75-49C870AB9182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9054-086B-9A4A-8E05-8F5F504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20BD5-B9AA-1F49-9F2E-C00B75996167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B3F6C-73C6-4B4C-994C-396AEBF8B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3F6C-73C6-4B4C-994C-396AEBF8BA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4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3F6C-73C6-4B4C-994C-396AEBF8BA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77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3F6C-73C6-4B4C-994C-396AEBF8BA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4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dirty="0" smtClean="0"/>
              <a:t>Criminal Law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C9886E6D-D3D9-384D-B172-DCCB131F4699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0B5C263E-9A1E-8442-B632-A9674E5168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xmlns:p14="http://schemas.microsoft.com/office/powerpoint/2010/main"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Business Law</a:t>
            </a:r>
          </a:p>
          <a:p>
            <a:r>
              <a:rPr lang="en-US" dirty="0" smtClean="0"/>
              <a:t>Chapter 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57400"/>
            <a:ext cx="7824788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killing of a human being due to the act or omission of another. Included among homicides are </a:t>
            </a:r>
            <a:r>
              <a:rPr lang="en-US" u="sng" dirty="0" smtClean="0"/>
              <a:t>murder</a:t>
            </a:r>
            <a:r>
              <a:rPr lang="en-US" dirty="0" smtClean="0"/>
              <a:t> and </a:t>
            </a:r>
            <a:r>
              <a:rPr lang="en-US" u="sng" dirty="0" smtClean="0"/>
              <a:t>manslaughter</a:t>
            </a:r>
            <a:r>
              <a:rPr lang="en-US" dirty="0" smtClean="0"/>
              <a:t>, but not all homicides are a crime, particularly when there is a lack of criminal intent (required state of mind or a legal defense).</a:t>
            </a:r>
          </a:p>
          <a:p>
            <a:r>
              <a:rPr lang="en-US" dirty="0" smtClean="0"/>
              <a:t> Non-criminal homicides include </a:t>
            </a:r>
            <a:r>
              <a:rPr lang="en-US" u="sng" dirty="0" smtClean="0"/>
              <a:t>killing in self-defense</a:t>
            </a:r>
            <a:r>
              <a:rPr lang="en-US" dirty="0" smtClean="0"/>
              <a:t>, a misadventure like a hunting accident or automobile wreck without a violation of law like reckless driving, or legal (government) execution.</a:t>
            </a:r>
          </a:p>
          <a:p>
            <a:r>
              <a:rPr lang="en-US" dirty="0" smtClean="0"/>
              <a:t>Suicide is a homicide, but in most cases there is no one to prosecute if the suicide is successful. Assisting or attempting suicide can be a crime.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/>
          <a:lstStyle/>
          <a:p>
            <a:r>
              <a:rPr lang="en-US" sz="2200" b="1" u="sng" dirty="0" smtClean="0"/>
              <a:t>Assault and Battery - </a:t>
            </a:r>
            <a:r>
              <a:rPr lang="en-US" sz="2200" dirty="0" smtClean="0"/>
              <a:t>In most states are misdemeanors</a:t>
            </a:r>
          </a:p>
          <a:p>
            <a:pPr lvl="1"/>
            <a:r>
              <a:rPr lang="en-US" sz="2200" u="sng" dirty="0" smtClean="0"/>
              <a:t>Battery </a:t>
            </a:r>
            <a:r>
              <a:rPr lang="en-US" sz="2200" dirty="0" smtClean="0"/>
              <a:t> - unlawful touching of another person </a:t>
            </a:r>
          </a:p>
          <a:p>
            <a:pPr lvl="1"/>
            <a:r>
              <a:rPr lang="en-US" sz="2200" dirty="0" smtClean="0"/>
              <a:t>Must have criminal intent</a:t>
            </a:r>
          </a:p>
          <a:p>
            <a:r>
              <a:rPr lang="en-US" sz="2200" dirty="0" smtClean="0"/>
              <a:t>Ex.:  giving poison or drugs to an unsuspecting victim; forceful use of a person’s hand, knife or gun; spitting in someone’s face; </a:t>
            </a:r>
            <a:r>
              <a:rPr lang="en-US" sz="2200" dirty="0" err="1" smtClean="0"/>
              <a:t>siccing</a:t>
            </a:r>
            <a:r>
              <a:rPr lang="en-US" sz="2200" dirty="0" smtClean="0"/>
              <a:t> a dog on someone; kissing someone who does not want to be kissed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rmAutofit/>
          </a:bodyPr>
          <a:lstStyle/>
          <a:p>
            <a:r>
              <a:rPr lang="en-US" sz="2200" u="sng" dirty="0" smtClean="0"/>
              <a:t>Assault</a:t>
            </a:r>
            <a:r>
              <a:rPr lang="en-US" sz="2200" dirty="0" smtClean="0"/>
              <a:t> – an attempt to commit battery</a:t>
            </a:r>
          </a:p>
          <a:p>
            <a:pPr lvl="1"/>
            <a:r>
              <a:rPr lang="en-US" sz="2200" dirty="0" smtClean="0"/>
              <a:t>(Pointing or shooting a gun at someone is the assault; the bullet striking the person is the battery)</a:t>
            </a:r>
          </a:p>
          <a:p>
            <a:pPr>
              <a:buNone/>
            </a:pPr>
            <a:r>
              <a:rPr lang="en-US" sz="2200" b="1" u="sng" dirty="0" smtClean="0"/>
              <a:t>Aggravated Assault and Aggravated Battery </a:t>
            </a:r>
          </a:p>
          <a:p>
            <a:pPr lvl="1"/>
            <a:r>
              <a:rPr lang="en-US" sz="2200" dirty="0" smtClean="0"/>
              <a:t>Felonies in most states</a:t>
            </a:r>
          </a:p>
          <a:p>
            <a:pPr lvl="1"/>
            <a:r>
              <a:rPr lang="en-US" sz="2200" dirty="0" smtClean="0"/>
              <a:t>The assault or battery has to be committed with a deadly weapon, with the intent to murder, with the intent to commit rape, or with the intent to commit robbery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/>
          <a:lstStyle/>
          <a:p>
            <a:r>
              <a:rPr lang="en-US" sz="2200" u="sng" dirty="0" smtClean="0"/>
              <a:t>Kidnapping</a:t>
            </a:r>
            <a:r>
              <a:rPr lang="en-US" sz="2200" dirty="0" smtClean="0"/>
              <a:t> – the unlawful removal or restraint of a person against the person’s will</a:t>
            </a:r>
          </a:p>
          <a:p>
            <a:pPr lvl="1"/>
            <a:r>
              <a:rPr lang="en-US" sz="2200" dirty="0" smtClean="0"/>
              <a:t>Usually threatened or forced to be a captive</a:t>
            </a:r>
          </a:p>
          <a:p>
            <a:r>
              <a:rPr lang="en-US" sz="2200" u="sng" dirty="0" smtClean="0"/>
              <a:t>Sex Offenses</a:t>
            </a:r>
            <a:r>
              <a:rPr lang="en-US" sz="2200" dirty="0" smtClean="0"/>
              <a:t> – extremely serious crimes because victims are hurt physically, emotionally and psychologically</a:t>
            </a:r>
          </a:p>
          <a:p>
            <a:pPr lvl="1"/>
            <a:r>
              <a:rPr lang="en-US" sz="2200" u="sng" dirty="0" smtClean="0"/>
              <a:t>Statutory rape</a:t>
            </a:r>
            <a:r>
              <a:rPr lang="en-US" sz="2200" dirty="0" smtClean="0"/>
              <a:t> – applies to situations in which the victim is under age / the consent of the underage person does not matter (under 16)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u="sng" dirty="0" smtClean="0"/>
              <a:t>Crimes Against Property</a:t>
            </a:r>
          </a:p>
          <a:p>
            <a:pPr lvl="1"/>
            <a:r>
              <a:rPr lang="en-US" sz="2600" b="1" dirty="0" smtClean="0"/>
              <a:t>Burglary</a:t>
            </a:r>
          </a:p>
          <a:p>
            <a:pPr lvl="1"/>
            <a:r>
              <a:rPr lang="en-US" sz="2600" b="1" dirty="0" smtClean="0"/>
              <a:t>Robbery</a:t>
            </a:r>
          </a:p>
          <a:p>
            <a:pPr lvl="1"/>
            <a:r>
              <a:rPr lang="en-US" sz="2600" b="1" dirty="0" smtClean="0"/>
              <a:t>Arson</a:t>
            </a:r>
          </a:p>
          <a:p>
            <a:pPr lvl="1"/>
            <a:r>
              <a:rPr lang="en-US" sz="2600" b="1" dirty="0" smtClean="0"/>
              <a:t>Larceny</a:t>
            </a:r>
          </a:p>
          <a:p>
            <a:pPr lvl="1"/>
            <a:r>
              <a:rPr lang="en-US" sz="2600" b="1" dirty="0" smtClean="0"/>
              <a:t>Embezzlement</a:t>
            </a:r>
            <a:endParaRPr lang="en-US" sz="2600" b="1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Burglary</a:t>
            </a:r>
            <a:r>
              <a:rPr lang="en-US" sz="2600" dirty="0" smtClean="0"/>
              <a:t> - </a:t>
            </a:r>
            <a:r>
              <a:rPr lang="en-US" sz="2600" u="sng" dirty="0" smtClean="0"/>
              <a:t>(</a:t>
            </a:r>
            <a:r>
              <a:rPr lang="en-US" sz="2600" dirty="0" smtClean="0"/>
              <a:t>originally under common law) the breaking (opening) and entering of a dwelling house at night with the intent to commit a felony</a:t>
            </a:r>
          </a:p>
          <a:p>
            <a:pPr lvl="1"/>
            <a:r>
              <a:rPr lang="en-US" sz="2600" dirty="0" smtClean="0"/>
              <a:t>(Currently the definition includes):  breaking and entering in the daytime. Breaking and entering a place that is not a dwelling house and breaking and entering with the intent to commit a misdemeanor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Larceny</a:t>
            </a:r>
            <a:r>
              <a:rPr lang="en-US" sz="2400" dirty="0" smtClean="0"/>
              <a:t> (stealing) – unlawful taking and carrying away of personal property of another with the intent to deprive the owner of it.  </a:t>
            </a:r>
            <a:r>
              <a:rPr lang="en-US" sz="2400" u="sng" dirty="0" smtClean="0"/>
              <a:t>Shoplifting</a:t>
            </a:r>
            <a:r>
              <a:rPr lang="en-US" sz="2400" dirty="0" smtClean="0"/>
              <a:t> – is a form of larceny</a:t>
            </a:r>
          </a:p>
          <a:p>
            <a:r>
              <a:rPr lang="en-US" sz="2400" dirty="0" smtClean="0"/>
              <a:t>	</a:t>
            </a:r>
            <a:r>
              <a:rPr lang="en-US" sz="2400" u="sng" dirty="0" smtClean="0"/>
              <a:t>Petty Larceny</a:t>
            </a:r>
            <a:r>
              <a:rPr lang="en-US" sz="2400" dirty="0" smtClean="0"/>
              <a:t> – a misdemeanor (stealing property that with a value of $300 or less)</a:t>
            </a:r>
          </a:p>
          <a:p>
            <a:r>
              <a:rPr lang="en-US" sz="2400" dirty="0" smtClean="0"/>
              <a:t>	</a:t>
            </a:r>
            <a:r>
              <a:rPr lang="en-US" sz="2400" u="sng" dirty="0" smtClean="0"/>
              <a:t>Grand Larceny</a:t>
            </a:r>
            <a:r>
              <a:rPr lang="en-US" sz="2400" dirty="0" smtClean="0"/>
              <a:t> – a felony (stealing property valued at more than $300)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/>
          <a:lstStyle/>
          <a:p>
            <a:r>
              <a:rPr lang="en-US" sz="2600" u="sng" dirty="0" smtClean="0"/>
              <a:t>Embezzlement</a:t>
            </a:r>
            <a:r>
              <a:rPr lang="en-US" sz="2600" dirty="0" smtClean="0"/>
              <a:t> – a form of stealing (taking another’s property by the person that has been entrusted with that property)</a:t>
            </a:r>
          </a:p>
          <a:p>
            <a:pPr lvl="1"/>
            <a:r>
              <a:rPr lang="en-US" sz="2600" dirty="0" smtClean="0"/>
              <a:t>Example:  grocery clerk taking the money instead of putting it in the cash register / treasurer of business taking money / bank teller/  PTO treasurer takes money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/>
          <a:lstStyle/>
          <a:p>
            <a:r>
              <a:rPr lang="en-US" sz="2400" u="sng" dirty="0" smtClean="0"/>
              <a:t>Robbery</a:t>
            </a:r>
            <a:r>
              <a:rPr lang="en-US" sz="2400" dirty="0" smtClean="0"/>
              <a:t> – The wrongful taking and carrying away of the personal property of another accompanied by violence or threats </a:t>
            </a:r>
          </a:p>
          <a:p>
            <a:pPr lvl="1"/>
            <a:r>
              <a:rPr lang="en-US" sz="2400" dirty="0" smtClean="0"/>
              <a:t>Taking of something from the body or close to the body of the victim by the use of force, violence, or threats</a:t>
            </a:r>
          </a:p>
          <a:p>
            <a:r>
              <a:rPr lang="en-US" sz="2400" u="sng" dirty="0" smtClean="0"/>
              <a:t>Arson</a:t>
            </a:r>
            <a:r>
              <a:rPr lang="en-US" sz="2400" dirty="0" smtClean="0"/>
              <a:t> – the willful and malicious burning of the dwelling house or other building of another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u="sng" dirty="0" smtClean="0"/>
              <a:t>Crimes against Business Interests</a:t>
            </a:r>
          </a:p>
          <a:p>
            <a:pPr lvl="1"/>
            <a:r>
              <a:rPr lang="en-US" sz="2400" dirty="0" smtClean="0"/>
              <a:t>Larceny by False Pretenses </a:t>
            </a:r>
          </a:p>
          <a:p>
            <a:pPr lvl="1"/>
            <a:r>
              <a:rPr lang="en-US" sz="2400" dirty="0" smtClean="0"/>
              <a:t>Forgery</a:t>
            </a:r>
          </a:p>
          <a:p>
            <a:pPr lvl="1"/>
            <a:r>
              <a:rPr lang="en-US" sz="2600" dirty="0" smtClean="0"/>
              <a:t>Bribery and Extortion</a:t>
            </a:r>
          </a:p>
          <a:p>
            <a:pPr lvl="1"/>
            <a:r>
              <a:rPr lang="en-US" sz="2600" dirty="0" smtClean="0"/>
              <a:t>Computer Crimes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Crime – an act against the public good, punishable by a fine, imprisonment, or both</a:t>
            </a:r>
          </a:p>
          <a:p>
            <a:pPr lvl="1"/>
            <a:r>
              <a:rPr lang="en-US" sz="2800" dirty="0" smtClean="0"/>
              <a:t>No act can be considered a crime unless it is prohibited by the law of the place where it is committed and unless that law provides for the punishment of offenders.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/>
          <a:lstStyle/>
          <a:p>
            <a:r>
              <a:rPr lang="en-US" sz="2600" u="sng" dirty="0" smtClean="0"/>
              <a:t>Larceny by False Pretenses</a:t>
            </a:r>
            <a:r>
              <a:rPr lang="en-US" sz="2600" dirty="0" smtClean="0"/>
              <a:t> (Con by a con artist) – the taking of someone’s money or property by intentionally deceiving that person </a:t>
            </a:r>
          </a:p>
          <a:p>
            <a:pPr lvl="1"/>
            <a:r>
              <a:rPr lang="en-US" sz="2600" dirty="0" smtClean="0"/>
              <a:t>Intended to mislead</a:t>
            </a:r>
          </a:p>
          <a:p>
            <a:pPr lvl="1"/>
            <a:r>
              <a:rPr lang="en-US" sz="2600" dirty="0" smtClean="0"/>
              <a:t>Statements made induce the victim to rely on them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2286000"/>
            <a:ext cx="8027987" cy="3840163"/>
          </a:xfrm>
        </p:spPr>
        <p:txBody>
          <a:bodyPr/>
          <a:lstStyle/>
          <a:p>
            <a:r>
              <a:rPr lang="en-US" sz="2800" u="sng" dirty="0" smtClean="0"/>
              <a:t>Forgery</a:t>
            </a:r>
            <a:r>
              <a:rPr lang="en-US" sz="2800" dirty="0" smtClean="0"/>
              <a:t> – the false making or changing of a writing with the intent to defraud </a:t>
            </a:r>
          </a:p>
          <a:p>
            <a:pPr lvl="1"/>
            <a:r>
              <a:rPr lang="en-US" sz="2800" dirty="0" smtClean="0"/>
              <a:t>Signing of another person’s name without authority to a check or other document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Bribery and Extortion</a:t>
            </a:r>
            <a:r>
              <a:rPr lang="en-US" sz="2400" dirty="0" smtClean="0"/>
              <a:t> – paying or giving anything of value to public officials in order to influence their official activity</a:t>
            </a:r>
          </a:p>
          <a:p>
            <a:pPr lvl="1"/>
            <a:r>
              <a:rPr lang="en-US" sz="2400" dirty="0" smtClean="0"/>
              <a:t>Penalty is fine of not more that $20,000 or three times the monetary equivalent of the bribe, whichever is greater, or imprisonment for not more than 15 years of both</a:t>
            </a:r>
          </a:p>
          <a:p>
            <a:pPr lvl="1"/>
            <a:r>
              <a:rPr lang="en-US" sz="2400" dirty="0" smtClean="0"/>
              <a:t>The person taking the bribe may be disqualified from holding the federal office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/>
          <a:lstStyle/>
          <a:p>
            <a:pPr lvl="0"/>
            <a:r>
              <a:rPr lang="en-US" sz="2600" dirty="0" smtClean="0"/>
              <a:t>Extortion, under common law, is the unjust taking of money or a thing of value by a public official</a:t>
            </a:r>
          </a:p>
          <a:p>
            <a:pPr lvl="1"/>
            <a:r>
              <a:rPr lang="en-US" sz="2600" dirty="0" smtClean="0"/>
              <a:t>The victim agrees to give up the money or property, but does so out of fear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10000"/>
          </a:xfrm>
        </p:spPr>
        <p:txBody>
          <a:bodyPr>
            <a:normAutofit/>
          </a:bodyPr>
          <a:lstStyle/>
          <a:p>
            <a:r>
              <a:rPr lang="en-US" sz="2162" u="sng" dirty="0" smtClean="0"/>
              <a:t>Defenses to Crimes</a:t>
            </a:r>
            <a:r>
              <a:rPr lang="en-US" sz="2162" dirty="0" smtClean="0"/>
              <a:t> – insanity, entrapment, self-defense, and defense of family members</a:t>
            </a:r>
          </a:p>
          <a:p>
            <a:pPr lvl="1"/>
            <a:r>
              <a:rPr lang="en-US" sz="2162" u="sng" dirty="0" smtClean="0"/>
              <a:t>Insanity</a:t>
            </a:r>
            <a:r>
              <a:rPr lang="en-US" sz="2162" dirty="0" smtClean="0"/>
              <a:t> – a person is not responsible if “as a result of mental disease or defect he or she lacks substantial capacity either to appreciate the criminality of his conduct or to conform his conduct to requirements of law.”</a:t>
            </a:r>
          </a:p>
          <a:p>
            <a:r>
              <a:rPr lang="en-US" sz="2162" dirty="0" smtClean="0"/>
              <a:t>American Law Institute (ALI) has developed a modern insanity test.  </a:t>
            </a:r>
          </a:p>
          <a:p>
            <a:pPr lvl="0"/>
            <a:r>
              <a:rPr lang="en-US" sz="2162" dirty="0" smtClean="0"/>
              <a:t>About 3/5 the of the states follow the ALI test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If found not guilty by reason of insanity, people are committed to institutions and must undergo periodic psychiatric examinations.  Once they are found to be sane, they are released.</a:t>
            </a:r>
          </a:p>
          <a:p>
            <a:pPr lvl="0"/>
            <a:r>
              <a:rPr lang="en-US" sz="2200" dirty="0" smtClean="0"/>
              <a:t>Some states sentence guilty by mentally ill pleas</a:t>
            </a:r>
          </a:p>
          <a:p>
            <a:pPr lvl="1"/>
            <a:r>
              <a:rPr lang="en-US" sz="2200" dirty="0" smtClean="0"/>
              <a:t>The defendant is first institutionalized until cured and then serves a number of years in a prison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2286000"/>
            <a:ext cx="7342187" cy="3840163"/>
          </a:xfrm>
        </p:spPr>
        <p:txBody>
          <a:bodyPr/>
          <a:lstStyle/>
          <a:p>
            <a:r>
              <a:rPr lang="en-US" sz="2400" u="sng" dirty="0" smtClean="0"/>
              <a:t>Entrapment</a:t>
            </a:r>
            <a:r>
              <a:rPr lang="en-US" sz="2400" dirty="0" smtClean="0"/>
              <a:t> – a law enforcement officer induces a law-abiding citizen to commit a crime</a:t>
            </a:r>
          </a:p>
          <a:p>
            <a:pPr lvl="1"/>
            <a:r>
              <a:rPr lang="en-US" sz="2400" dirty="0" smtClean="0"/>
              <a:t>The crime would not have been committed had it not been for the inducement of the officer.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2286000"/>
            <a:ext cx="8027987" cy="3840163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Self-Defense</a:t>
            </a:r>
            <a:r>
              <a:rPr lang="en-US" sz="2400" dirty="0" smtClean="0"/>
              <a:t> – when persons have good reason to believe that they are in danger of serious injury or death and they use force to protect themselves.</a:t>
            </a:r>
          </a:p>
          <a:p>
            <a:pPr lvl="0"/>
            <a:r>
              <a:rPr lang="en-US" sz="2400" dirty="0" smtClean="0"/>
              <a:t>Except in one’s own home, the person claiming self-</a:t>
            </a:r>
            <a:r>
              <a:rPr lang="en-US" sz="2400" smtClean="0"/>
              <a:t>defense must </a:t>
            </a:r>
            <a:r>
              <a:rPr lang="en-US" sz="2400" dirty="0" smtClean="0"/>
              <a:t>retreat before resorting to force. </a:t>
            </a:r>
            <a:r>
              <a:rPr lang="en-US" sz="2400" b="1" u="sng" dirty="0" smtClean="0"/>
              <a:t>(if possible!</a:t>
            </a:r>
            <a:r>
              <a:rPr lang="en-US" sz="2400" dirty="0" smtClean="0"/>
              <a:t>)</a:t>
            </a:r>
          </a:p>
          <a:p>
            <a:pPr lvl="0"/>
            <a:r>
              <a:rPr lang="en-US" sz="2400" dirty="0" smtClean="0"/>
              <a:t>Must show that he/she did not start the altercation.</a:t>
            </a:r>
          </a:p>
          <a:p>
            <a:pPr lvl="0"/>
            <a:r>
              <a:rPr lang="en-US" sz="2400" dirty="0" smtClean="0"/>
              <a:t>Must not have used more force than necessary.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4038600"/>
          </a:xfrm>
        </p:spPr>
        <p:txBody>
          <a:bodyPr/>
          <a:lstStyle/>
          <a:p>
            <a:r>
              <a:rPr lang="en-US" sz="2500" u="sng" dirty="0" smtClean="0"/>
              <a:t>Defense of a Family Member</a:t>
            </a:r>
            <a:r>
              <a:rPr lang="en-US" sz="2500" dirty="0" smtClean="0"/>
              <a:t> – force is used to rescue a family member who has been attacked</a:t>
            </a:r>
          </a:p>
          <a:p>
            <a:pPr lvl="0"/>
            <a:r>
              <a:rPr lang="en-US" sz="2500" dirty="0" smtClean="0"/>
              <a:t>Must have good reason to believe that the victim was in danger of severe bodily injury or even death.</a:t>
            </a:r>
          </a:p>
          <a:p>
            <a:pPr lvl="0"/>
            <a:r>
              <a:rPr lang="en-US" sz="2500" dirty="0" smtClean="0"/>
              <a:t>Rescuer need not retreat if the attack takes place in his/her own home.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2286000"/>
            <a:ext cx="7569201" cy="3840163"/>
          </a:xfrm>
        </p:spPr>
        <p:txBody>
          <a:bodyPr/>
          <a:lstStyle/>
          <a:p>
            <a:r>
              <a:rPr lang="en-US" sz="2400" u="sng" dirty="0" smtClean="0"/>
              <a:t>Sentencing Convicted Criminals</a:t>
            </a:r>
            <a:r>
              <a:rPr lang="en-US" sz="2400" dirty="0" smtClean="0"/>
              <a:t> – fines, imprisonment, the death penalty</a:t>
            </a:r>
          </a:p>
          <a:p>
            <a:r>
              <a:rPr lang="en-US" sz="2400" u="sng" dirty="0" smtClean="0"/>
              <a:t>Sentence</a:t>
            </a:r>
            <a:r>
              <a:rPr lang="en-US" sz="2400" dirty="0" smtClean="0"/>
              <a:t> – an appropriate punishment	</a:t>
            </a:r>
          </a:p>
          <a:p>
            <a:pPr lvl="1"/>
            <a:r>
              <a:rPr lang="en-US" sz="2400" u="sng" dirty="0" smtClean="0"/>
              <a:t>Fines</a:t>
            </a:r>
            <a:r>
              <a:rPr lang="en-US" sz="2400" dirty="0" smtClean="0"/>
              <a:t> – the payment of a specified amount of money as a penalty for committing a crime</a:t>
            </a:r>
          </a:p>
          <a:p>
            <a:pPr lvl="1"/>
            <a:r>
              <a:rPr lang="en-US" sz="2400" dirty="0" smtClean="0"/>
              <a:t>Lesser crimes only a fine</a:t>
            </a:r>
          </a:p>
          <a:p>
            <a:pPr lvl="1"/>
            <a:r>
              <a:rPr lang="en-US" sz="2400" dirty="0" smtClean="0"/>
              <a:t>Serious crimes fine and imprisonment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57400"/>
            <a:ext cx="7824788" cy="4114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Criminal Proceedings</a:t>
            </a:r>
            <a:r>
              <a:rPr lang="en-US" sz="2800" dirty="0" smtClean="0"/>
              <a:t> – the state or federal government, representing the public at large, is the plaintiff</a:t>
            </a:r>
          </a:p>
          <a:p>
            <a:pPr lvl="0"/>
            <a:r>
              <a:rPr lang="en-US" sz="2800" dirty="0" smtClean="0"/>
              <a:t>Government is the </a:t>
            </a:r>
            <a:r>
              <a:rPr lang="en-US" sz="2800" u="sng" dirty="0" smtClean="0"/>
              <a:t>Prosecutor – </a:t>
            </a:r>
            <a:r>
              <a:rPr lang="en-US" sz="2800" dirty="0" smtClean="0"/>
              <a:t>the party that accuses the person of a crime</a:t>
            </a:r>
          </a:p>
          <a:p>
            <a:pPr lvl="0"/>
            <a:r>
              <a:rPr lang="en-US" sz="2800" u="sng" dirty="0" smtClean="0"/>
              <a:t>Defendant</a:t>
            </a:r>
            <a:r>
              <a:rPr lang="en-US" sz="2800" dirty="0" smtClean="0"/>
              <a:t> – the person who is accused of a crime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2286000"/>
            <a:ext cx="7569201" cy="3840163"/>
          </a:xfrm>
        </p:spPr>
        <p:txBody>
          <a:bodyPr/>
          <a:lstStyle/>
          <a:p>
            <a:r>
              <a:rPr lang="en-US" sz="2600" u="sng" dirty="0" smtClean="0"/>
              <a:t>Imprisonment</a:t>
            </a:r>
            <a:r>
              <a:rPr lang="en-US" sz="2600" dirty="0" smtClean="0"/>
              <a:t> </a:t>
            </a:r>
          </a:p>
          <a:p>
            <a:r>
              <a:rPr lang="en-US" sz="2200" dirty="0" smtClean="0"/>
              <a:t>Different ways to approach imprisonment</a:t>
            </a:r>
          </a:p>
          <a:p>
            <a:pPr lvl="0"/>
            <a:r>
              <a:rPr lang="en-US" sz="2200" dirty="0" smtClean="0"/>
              <a:t>Sentencing a minimum and a maximum amount of time in jail.</a:t>
            </a:r>
          </a:p>
          <a:p>
            <a:pPr lvl="1"/>
            <a:r>
              <a:rPr lang="en-US" sz="2200" dirty="0" smtClean="0"/>
              <a:t>Minimum is the for sure amount of time spent behind bars.</a:t>
            </a:r>
          </a:p>
          <a:p>
            <a:pPr lvl="1"/>
            <a:r>
              <a:rPr lang="en-US" sz="2200" dirty="0" smtClean="0"/>
              <a:t>Could be released before maximum time for good behavior.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/>
          <a:lstStyle/>
          <a:p>
            <a:pPr lvl="0"/>
            <a:r>
              <a:rPr lang="en-US" sz="2200" dirty="0" smtClean="0"/>
              <a:t>Sentencing can be for an definite or determinate amount of time</a:t>
            </a:r>
          </a:p>
          <a:p>
            <a:pPr lvl="1"/>
            <a:r>
              <a:rPr lang="en-US" sz="2200" dirty="0" smtClean="0"/>
              <a:t>judge hands down the exact number of years to serve</a:t>
            </a:r>
          </a:p>
          <a:p>
            <a:pPr lvl="1"/>
            <a:r>
              <a:rPr lang="en-US" sz="2200" dirty="0" smtClean="0"/>
              <a:t>may be lessened for good behavior</a:t>
            </a:r>
          </a:p>
          <a:p>
            <a:pPr lvl="0"/>
            <a:r>
              <a:rPr lang="en-US" sz="2200" dirty="0" smtClean="0"/>
              <a:t>If the statute under which the offender is sentenced calls for the mandatory sentence, good behavior is not an option.</a:t>
            </a:r>
            <a:r>
              <a:rPr lang="en-US" dirty="0" smtClean="0"/>
              <a:t>	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Death Penalty</a:t>
            </a:r>
            <a:endParaRPr lang="en-US" sz="2600" dirty="0" smtClean="0"/>
          </a:p>
          <a:p>
            <a:r>
              <a:rPr lang="en-US" dirty="0" smtClean="0"/>
              <a:t>Murder Trials must go through 3 phases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 – the jury determines the guilt or innocence of the person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Phase – (presentence hearing) the judge or jury listens to the lawyers; arguments and examines other evidence to help determine the punishment to be given.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Phase – an appeal to the state’s highest court</a:t>
            </a:r>
          </a:p>
          <a:p>
            <a:pPr lvl="0"/>
            <a:r>
              <a:rPr lang="en-US" dirty="0" smtClean="0"/>
              <a:t>Only when these three phases are complete can the death penalty be applied.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493000" cy="3840163"/>
          </a:xfrm>
        </p:spPr>
        <p:txBody>
          <a:bodyPr/>
          <a:lstStyle/>
          <a:p>
            <a:r>
              <a:rPr lang="en-US" sz="2400" u="sng" dirty="0" smtClean="0"/>
              <a:t>Criminal Law in the American System</a:t>
            </a:r>
            <a:endParaRPr lang="en-US" sz="2400" dirty="0" smtClean="0"/>
          </a:p>
          <a:p>
            <a:pPr lvl="1"/>
            <a:r>
              <a:rPr lang="en-US" sz="2400" dirty="0" smtClean="0"/>
              <a:t>Two systems: federal system and state system</a:t>
            </a:r>
          </a:p>
          <a:p>
            <a:r>
              <a:rPr lang="en-US" sz="2400" u="sng" dirty="0" smtClean="0"/>
              <a:t>State Criminal System</a:t>
            </a:r>
            <a:endParaRPr lang="en-US" sz="2400" dirty="0" smtClean="0"/>
          </a:p>
          <a:p>
            <a:pPr lvl="1"/>
            <a:r>
              <a:rPr lang="en-US" sz="2400" dirty="0" smtClean="0"/>
              <a:t>Each state government has police power</a:t>
            </a:r>
          </a:p>
          <a:p>
            <a:pPr lvl="1"/>
            <a:r>
              <a:rPr lang="en-US" sz="2400" dirty="0" smtClean="0"/>
              <a:t>Allows states to protect the health, safety, welfare, and morals.</a:t>
            </a:r>
          </a:p>
          <a:p>
            <a:pPr lvl="1"/>
            <a:r>
              <a:rPr lang="en-US" sz="2400" dirty="0" smtClean="0"/>
              <a:t>Exact definitions and penalties for crimes differ from state to state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645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Federal Criminal Law</a:t>
            </a:r>
            <a:endParaRPr lang="en-US" dirty="0" smtClean="0"/>
          </a:p>
          <a:p>
            <a:pPr lvl="1"/>
            <a:r>
              <a:rPr lang="en-US" sz="2000" dirty="0" smtClean="0"/>
              <a:t>Have no police power</a:t>
            </a:r>
          </a:p>
          <a:p>
            <a:pPr lvl="0"/>
            <a:r>
              <a:rPr lang="en-US" dirty="0" smtClean="0"/>
              <a:t>Can only create criminal statutes over which it has jurisdiction</a:t>
            </a:r>
          </a:p>
          <a:p>
            <a:pPr lvl="1"/>
            <a:r>
              <a:rPr lang="en-US" sz="2000" dirty="0" smtClean="0"/>
              <a:t>Ex.  Counterfeiting because it has power to coin money</a:t>
            </a:r>
          </a:p>
          <a:p>
            <a:pPr lvl="0"/>
            <a:r>
              <a:rPr lang="en-US" dirty="0" smtClean="0"/>
              <a:t>Do have several national police agencies</a:t>
            </a:r>
          </a:p>
          <a:p>
            <a:pPr lvl="1"/>
            <a:r>
              <a:rPr lang="en-US" sz="2000" dirty="0" smtClean="0"/>
              <a:t>Federal Bureau of Investigation (FBI)</a:t>
            </a:r>
          </a:p>
          <a:p>
            <a:pPr lvl="1"/>
            <a:r>
              <a:rPr lang="en-US" sz="2000" dirty="0" smtClean="0"/>
              <a:t>Drug Enforcement Agency (DEA)</a:t>
            </a:r>
          </a:p>
          <a:p>
            <a:pPr lvl="0"/>
            <a:r>
              <a:rPr lang="en-US" dirty="0" smtClean="0"/>
              <a:t>The power comes from Commerce Clause to U.S. Constitution</a:t>
            </a:r>
          </a:p>
          <a:p>
            <a:pPr lvl="0"/>
            <a:r>
              <a:rPr lang="en-US" dirty="0" smtClean="0"/>
              <a:t>Congress can regulate commerce among the states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197600" cy="3840163"/>
          </a:xfrm>
        </p:spPr>
        <p:txBody>
          <a:bodyPr/>
          <a:lstStyle/>
          <a:p>
            <a:r>
              <a:rPr lang="en-US" sz="2400" u="sng" dirty="0" smtClean="0"/>
              <a:t>Treason</a:t>
            </a:r>
            <a:r>
              <a:rPr lang="en-US" sz="2400" dirty="0" smtClean="0"/>
              <a:t> – (defined by U.S. Constitution)  need a confession in open court or testimony of 2 witnesses to convict someone of </a:t>
            </a:r>
            <a:r>
              <a:rPr lang="en-US" sz="2400" dirty="0" smtClean="0"/>
              <a:t>treason</a:t>
            </a:r>
          </a:p>
          <a:p>
            <a:r>
              <a:rPr lang="en-US" sz="2400" dirty="0" smtClean="0"/>
              <a:t>Betraying one’s country 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7188200" cy="3840163"/>
          </a:xfrm>
        </p:spPr>
        <p:txBody>
          <a:bodyPr>
            <a:normAutofit/>
          </a:bodyPr>
          <a:lstStyle/>
          <a:p>
            <a:r>
              <a:rPr lang="en-US" sz="2200" u="sng" dirty="0" smtClean="0"/>
              <a:t>Double Jeopardy- </a:t>
            </a:r>
            <a:r>
              <a:rPr lang="en-US" sz="2200" dirty="0" smtClean="0"/>
              <a:t>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Amendment to the Constitution guarantees that no person can be tried twice for the same crime.</a:t>
            </a:r>
          </a:p>
          <a:p>
            <a:pPr lvl="0"/>
            <a:r>
              <a:rPr lang="en-US" sz="2200" dirty="0" smtClean="0"/>
              <a:t>Federal and State systems of justice sometimes overlap</a:t>
            </a:r>
          </a:p>
          <a:p>
            <a:pPr lvl="1"/>
            <a:r>
              <a:rPr lang="en-US" dirty="0" smtClean="0"/>
              <a:t>(both federal and state laws address the manufacture, sale, and use of illicit drugs) </a:t>
            </a:r>
          </a:p>
          <a:p>
            <a:r>
              <a:rPr lang="en-US" sz="2200" dirty="0" smtClean="0"/>
              <a:t>An individual may be tried twice for the same actions in two different courts but not the same court twice </a:t>
            </a:r>
            <a:endParaRPr lang="en-US" sz="2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35800" cy="4144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200" u="sng" dirty="0" smtClean="0"/>
              <a:t>Hate Crimes</a:t>
            </a:r>
            <a:r>
              <a:rPr lang="en-US" sz="2200" dirty="0" smtClean="0"/>
              <a:t> – The use of certain symbols, writings, pictures, or spoken words to cause fear or anger in people because of their race, religion, color, or gender.</a:t>
            </a:r>
          </a:p>
          <a:p>
            <a:pPr lvl="0"/>
            <a:r>
              <a:rPr lang="en-US" sz="2200" dirty="0" smtClean="0"/>
              <a:t>A statute can outlaw language or symbols that are designed to rouse fear or outrage regardless of the content of that speech</a:t>
            </a:r>
          </a:p>
          <a:p>
            <a:pPr lvl="0"/>
            <a:r>
              <a:rPr lang="en-US" sz="2200" dirty="0" smtClean="0"/>
              <a:t>A statute cannot make it illegal to use speech designed to entice outrage or fear based on only race, religion, color gender, or any similar category.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86000"/>
            <a:ext cx="6731000" cy="3840163"/>
          </a:xfrm>
        </p:spPr>
        <p:txBody>
          <a:bodyPr>
            <a:noAutofit/>
          </a:bodyPr>
          <a:lstStyle/>
          <a:p>
            <a:r>
              <a:rPr lang="en-US" u="sng" dirty="0" smtClean="0"/>
              <a:t>Crimes against Property</a:t>
            </a:r>
            <a:endParaRPr lang="en-US" dirty="0" smtClean="0"/>
          </a:p>
          <a:p>
            <a:pPr>
              <a:buNone/>
            </a:pPr>
            <a:r>
              <a:rPr lang="en-US" sz="1800" u="sng" dirty="0" smtClean="0"/>
              <a:t>Vandalism </a:t>
            </a:r>
            <a:r>
              <a:rPr lang="en-US" sz="1800" dirty="0" smtClean="0"/>
              <a:t>– willful or malicious damage to property and may also be called malicious mischief or criminal damaging</a:t>
            </a:r>
          </a:p>
          <a:p>
            <a:pPr lvl="1"/>
            <a:r>
              <a:rPr lang="en-US" dirty="0" smtClean="0"/>
              <a:t>A “lookout” can also be charged with vandalism</a:t>
            </a:r>
          </a:p>
          <a:p>
            <a:r>
              <a:rPr lang="en-US" sz="1800" u="sng" dirty="0" smtClean="0"/>
              <a:t>Shoplifting</a:t>
            </a:r>
            <a:r>
              <a:rPr lang="en-US" sz="1800" dirty="0" smtClean="0"/>
              <a:t> – The act of stealing goods from a store</a:t>
            </a:r>
          </a:p>
          <a:p>
            <a:pPr lvl="1"/>
            <a:r>
              <a:rPr lang="en-US" dirty="0" smtClean="0"/>
              <a:t>Costs American consumers billions of dollars each year</a:t>
            </a:r>
          </a:p>
          <a:p>
            <a:pPr lvl="1"/>
            <a:r>
              <a:rPr lang="en-US" dirty="0" smtClean="0"/>
              <a:t>Shoplifting losses, extra security – increase prices considerably</a:t>
            </a:r>
          </a:p>
          <a:p>
            <a:pPr lvl="1"/>
            <a:r>
              <a:rPr lang="en-US" dirty="0" smtClean="0"/>
              <a:t>Many states have laws that regard the concealment on one’s person of an article of merchandise to be persuasive evidence of the intent to steal.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0"/>
            <a:ext cx="6883400" cy="4114800"/>
          </a:xfrm>
        </p:spPr>
        <p:txBody>
          <a:bodyPr>
            <a:normAutofit/>
          </a:bodyPr>
          <a:lstStyle/>
          <a:p>
            <a:r>
              <a:rPr lang="en-US" sz="2200" u="sng" dirty="0" smtClean="0"/>
              <a:t>Motor Vehicle Violations</a:t>
            </a:r>
            <a:endParaRPr lang="en-US" sz="2200" dirty="0" smtClean="0"/>
          </a:p>
          <a:p>
            <a:pPr lvl="1"/>
            <a:r>
              <a:rPr lang="en-US" sz="2200" dirty="0" smtClean="0"/>
              <a:t>A license to drive is a privilege and may be suspended temporarily or permanently </a:t>
            </a:r>
          </a:p>
          <a:p>
            <a:pPr lvl="0"/>
            <a:r>
              <a:rPr lang="en-US" sz="2200" dirty="0" smtClean="0"/>
              <a:t>Drag racing – unauthorized racing of two vehicles side by side and the timing of vehicles that separately run a prearranged course</a:t>
            </a:r>
          </a:p>
          <a:p>
            <a:pPr lvl="0"/>
            <a:r>
              <a:rPr lang="en-US" sz="2200" dirty="0" smtClean="0"/>
              <a:t>Joyriding – when someone temporarily takes a motor vehicle without the owner’s permission</a:t>
            </a:r>
          </a:p>
          <a:p>
            <a:pPr lvl="1"/>
            <a:r>
              <a:rPr lang="en-US" sz="2200" dirty="0" smtClean="0"/>
              <a:t>All participants are held liable, not just the drivers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Felony</a:t>
            </a:r>
            <a:r>
              <a:rPr lang="en-US" sz="2800" b="1" dirty="0" smtClean="0"/>
              <a:t> – a major crime punishable by imprisonment or death</a:t>
            </a:r>
            <a:endParaRPr lang="en-US" sz="2800" b="1" u="sng" dirty="0" smtClean="0"/>
          </a:p>
          <a:p>
            <a:pPr lvl="1"/>
            <a:r>
              <a:rPr lang="en-US" sz="2800" dirty="0" smtClean="0"/>
              <a:t>Examples:  murder, manslaughter, burglary, robbery, and arson</a:t>
            </a:r>
          </a:p>
          <a:p>
            <a:r>
              <a:rPr lang="en-US" sz="2800" u="sng" dirty="0" smtClean="0"/>
              <a:t>Federal comprehensive Crime Control Act</a:t>
            </a:r>
            <a:r>
              <a:rPr lang="en-US" sz="2800" dirty="0" smtClean="0"/>
              <a:t> – defines felony as “any offense punishable by death or imprisonment for a term exceeding one year”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7035800" cy="4191000"/>
          </a:xfrm>
        </p:spPr>
        <p:txBody>
          <a:bodyPr>
            <a:normAutofit lnSpcReduction="10000"/>
          </a:bodyPr>
          <a:lstStyle/>
          <a:p>
            <a:r>
              <a:rPr lang="en-US" sz="2200" u="sng" dirty="0" smtClean="0"/>
              <a:t>Crimes Involving Controlled Substances</a:t>
            </a:r>
            <a:endParaRPr lang="en-US" sz="2200" dirty="0" smtClean="0"/>
          </a:p>
          <a:p>
            <a:pPr lvl="1"/>
            <a:r>
              <a:rPr lang="en-US" sz="2200" dirty="0" smtClean="0"/>
              <a:t>Drug abuse is a serious problem in our society</a:t>
            </a:r>
          </a:p>
          <a:p>
            <a:r>
              <a:rPr lang="en-US" sz="2200" u="sng" dirty="0" smtClean="0"/>
              <a:t>Alcohol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Major chemical found in beer, wine, whiskey, and other distilled beverages</a:t>
            </a:r>
          </a:p>
          <a:p>
            <a:pPr lvl="1"/>
            <a:r>
              <a:rPr lang="en-US" sz="2200" dirty="0" smtClean="0"/>
              <a:t>Most commonly used drug in the United States</a:t>
            </a:r>
          </a:p>
          <a:p>
            <a:pPr lvl="1"/>
            <a:r>
              <a:rPr lang="en-US" sz="2200" dirty="0" smtClean="0"/>
              <a:t>Selling alcohol to minors is illegal and is penalized by imprisonment, fines or both, and may lose the license to sell alcohol</a:t>
            </a:r>
          </a:p>
          <a:p>
            <a:pPr lvl="1"/>
            <a:r>
              <a:rPr lang="en-US" sz="2200" dirty="0" smtClean="0"/>
              <a:t>The underage individual may also be prosecuted for making the illegal purchase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86000"/>
            <a:ext cx="6959600" cy="3840163"/>
          </a:xfrm>
        </p:spPr>
        <p:txBody>
          <a:bodyPr>
            <a:normAutofit lnSpcReduction="10000"/>
          </a:bodyPr>
          <a:lstStyle/>
          <a:p>
            <a:r>
              <a:rPr lang="en-US" sz="2400" u="sng" dirty="0" smtClean="0"/>
              <a:t>Drugs</a:t>
            </a:r>
            <a:endParaRPr lang="en-US" sz="2400" dirty="0" smtClean="0"/>
          </a:p>
          <a:p>
            <a:pPr lvl="1"/>
            <a:r>
              <a:rPr lang="en-US" sz="2400" dirty="0" smtClean="0"/>
              <a:t>Chemicals that alter the functions of the mind or body.</a:t>
            </a:r>
          </a:p>
          <a:p>
            <a:pPr lvl="1"/>
            <a:r>
              <a:rPr lang="en-US" sz="2400" dirty="0" smtClean="0"/>
              <a:t>Possession, distribution, or sale of certain drugs may violate a federal law, a state law, or both.  Each state sets its own penalties in relationship to drug offenses.  The sale of drugs is always considered a more serious crime than the mere possession or use of drugs. It is also a crime to give drugs away.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0"/>
            <a:ext cx="6883400" cy="3840163"/>
          </a:xfrm>
        </p:spPr>
        <p:txBody>
          <a:bodyPr>
            <a:normAutofit/>
          </a:bodyPr>
          <a:lstStyle/>
          <a:p>
            <a:r>
              <a:rPr lang="en-US" sz="2200" u="sng" dirty="0" smtClean="0"/>
              <a:t>Computer Crimes</a:t>
            </a:r>
            <a:endParaRPr lang="en-US" sz="2200" dirty="0" smtClean="0"/>
          </a:p>
          <a:p>
            <a:pPr lvl="0"/>
            <a:r>
              <a:rPr lang="en-US" sz="2200" dirty="0" smtClean="0"/>
              <a:t>Federal Crimes and Laws</a:t>
            </a:r>
          </a:p>
          <a:p>
            <a:pPr lvl="1"/>
            <a:r>
              <a:rPr lang="en-US" sz="2200" dirty="0" smtClean="0"/>
              <a:t>The Computer Fraud and </a:t>
            </a:r>
            <a:r>
              <a:rPr lang="en-US" sz="2200" dirty="0" smtClean="0"/>
              <a:t>Abuse </a:t>
            </a:r>
            <a:r>
              <a:rPr lang="en-US" sz="2200" dirty="0"/>
              <a:t>A</a:t>
            </a:r>
            <a:r>
              <a:rPr lang="en-US" sz="2200" dirty="0" smtClean="0"/>
              <a:t>ct </a:t>
            </a:r>
            <a:r>
              <a:rPr lang="en-US" sz="2200" dirty="0" smtClean="0"/>
              <a:t>is specifically aimed at computer hackers. </a:t>
            </a:r>
            <a:endParaRPr lang="en-US" sz="2200" dirty="0" smtClean="0"/>
          </a:p>
          <a:p>
            <a:pPr lvl="1"/>
            <a:r>
              <a:rPr lang="en-US" sz="2200" dirty="0" smtClean="0"/>
              <a:t> </a:t>
            </a:r>
            <a:r>
              <a:rPr lang="en-US" sz="2200" dirty="0" smtClean="0"/>
              <a:t>Hackers gain unauthorized entry to a computer system, generally to do some sort of mischief.  </a:t>
            </a:r>
            <a:endParaRPr lang="en-US" sz="2200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86000"/>
            <a:ext cx="7645401" cy="3840163"/>
          </a:xfrm>
        </p:spPr>
        <p:txBody>
          <a:bodyPr>
            <a:normAutofit/>
          </a:bodyPr>
          <a:lstStyle/>
          <a:p>
            <a:pPr lvl="0"/>
            <a:r>
              <a:rPr lang="en-US" sz="2200" dirty="0" smtClean="0"/>
              <a:t>State Crimes and Computers</a:t>
            </a:r>
          </a:p>
          <a:p>
            <a:pPr lvl="1"/>
            <a:r>
              <a:rPr lang="en-US" sz="2200" dirty="0" smtClean="0"/>
              <a:t>Some states have created the crime of computer trespass, which simply outlaws using a computer to commit any crime.  </a:t>
            </a:r>
            <a:endParaRPr lang="en-US" sz="2200" dirty="0" smtClean="0"/>
          </a:p>
          <a:p>
            <a:pPr lvl="1"/>
            <a:r>
              <a:rPr lang="en-US" sz="2200" dirty="0" smtClean="0"/>
              <a:t>Other </a:t>
            </a:r>
            <a:r>
              <a:rPr lang="en-US" sz="2200" dirty="0" smtClean="0"/>
              <a:t>states have passed computer fraud statutes, which make it an offense to use a computer to acquire property, services, or money by fraud.  </a:t>
            </a:r>
            <a:endParaRPr lang="en-US" sz="2200" dirty="0" smtClean="0"/>
          </a:p>
          <a:p>
            <a:pPr lvl="1"/>
            <a:r>
              <a:rPr lang="en-US" sz="2200" dirty="0" smtClean="0"/>
              <a:t>Some </a:t>
            </a:r>
            <a:r>
              <a:rPr lang="en-US" sz="2200" dirty="0" smtClean="0"/>
              <a:t>states have a detailed list of computer-related crimes, including theft of computer services, destruction of equipment, and misuse of computer information.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2057400"/>
            <a:ext cx="8027987" cy="4267200"/>
          </a:xfrm>
        </p:spPr>
        <p:txBody>
          <a:bodyPr>
            <a:normAutofit fontScale="70000" lnSpcReduction="20000"/>
          </a:bodyPr>
          <a:lstStyle/>
          <a:p>
            <a:r>
              <a:rPr lang="en-US" sz="4000" u="sng" dirty="0" smtClean="0"/>
              <a:t>Misdemeanor</a:t>
            </a:r>
            <a:r>
              <a:rPr lang="en-US" sz="4000" dirty="0" smtClean="0"/>
              <a:t> – a less serious crime with a less severe penalty </a:t>
            </a:r>
          </a:p>
          <a:p>
            <a:pPr lvl="1"/>
            <a:r>
              <a:rPr lang="en-US" sz="4000" dirty="0" smtClean="0"/>
              <a:t>Penalty is fine or imprisonment in a county or city jail</a:t>
            </a:r>
          </a:p>
          <a:p>
            <a:pPr lvl="1"/>
            <a:r>
              <a:rPr lang="en-US" sz="4000" dirty="0" smtClean="0"/>
              <a:t>Examples:  driving an automobiles without a license, lying about one’s age to purchase alcoholic beverages, and leaving the scene of an automobile accident</a:t>
            </a:r>
          </a:p>
          <a:p>
            <a:pPr lvl="1"/>
            <a:r>
              <a:rPr lang="en-US" sz="4000" dirty="0" smtClean="0"/>
              <a:t>Some states classify lesser crimes as minor misdemeanors or petty offenses</a:t>
            </a:r>
          </a:p>
          <a:p>
            <a:pPr lvl="1"/>
            <a:r>
              <a:rPr lang="en-US" sz="4000" dirty="0" smtClean="0"/>
              <a:t>Traffic offenses and parking violations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086600" cy="426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Elements of a Crime</a:t>
            </a:r>
          </a:p>
          <a:p>
            <a:r>
              <a:rPr lang="en-US" dirty="0" smtClean="0"/>
              <a:t>A crime is defined by 2 elements:  the criminal act and the required state of mind</a:t>
            </a:r>
          </a:p>
          <a:p>
            <a:r>
              <a:rPr lang="en-US" u="sng" dirty="0" smtClean="0"/>
              <a:t>Criminal Act</a:t>
            </a:r>
            <a:r>
              <a:rPr lang="en-US" dirty="0" smtClean="0"/>
              <a:t> – Each statute that defines a crime must specifically explain the conduct that is forbidden by the statute.</a:t>
            </a:r>
          </a:p>
          <a:p>
            <a:r>
              <a:rPr lang="en-US" u="sng" dirty="0" smtClean="0"/>
              <a:t>Required State of Mind</a:t>
            </a:r>
            <a:r>
              <a:rPr lang="en-US" dirty="0" smtClean="0"/>
              <a:t> – is specified in the statute that defines the crime. (normally </a:t>
            </a:r>
            <a:r>
              <a:rPr lang="en-US" i="1" dirty="0" smtClean="0"/>
              <a:t>intent</a:t>
            </a:r>
            <a:r>
              <a:rPr lang="en-US" dirty="0" smtClean="0"/>
              <a:t> defined in the statute)</a:t>
            </a:r>
          </a:p>
          <a:p>
            <a:r>
              <a:rPr lang="en-US" dirty="0" smtClean="0"/>
              <a:t> The lack of motive does not remove criminal liability.  If the person has committed the crime and has the required state of mind, he or she is criminally liable.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57400"/>
            <a:ext cx="7824788" cy="4419600"/>
          </a:xfrm>
        </p:spPr>
        <p:txBody>
          <a:bodyPr/>
          <a:lstStyle/>
          <a:p>
            <a:endParaRPr lang="en-US" sz="2600" u="sng" dirty="0" smtClean="0"/>
          </a:p>
          <a:p>
            <a:r>
              <a:rPr lang="en-US" sz="2600" u="sng" dirty="0" smtClean="0"/>
              <a:t>Crimes are grouped under three headings:</a:t>
            </a:r>
            <a:endParaRPr lang="en-US" sz="2600" dirty="0" smtClean="0"/>
          </a:p>
          <a:p>
            <a:pPr lvl="1"/>
            <a:r>
              <a:rPr lang="en-US" sz="2400" dirty="0" smtClean="0"/>
              <a:t>Crimes against </a:t>
            </a:r>
            <a:r>
              <a:rPr lang="en-US" sz="2400" b="1" dirty="0" smtClean="0"/>
              <a:t>people</a:t>
            </a:r>
          </a:p>
          <a:p>
            <a:pPr lvl="1"/>
            <a:r>
              <a:rPr lang="en-US" sz="2400" dirty="0" smtClean="0"/>
              <a:t>Crimes against</a:t>
            </a:r>
            <a:r>
              <a:rPr lang="en-US" sz="2400" b="1" dirty="0" smtClean="0"/>
              <a:t> property </a:t>
            </a:r>
          </a:p>
          <a:p>
            <a:pPr lvl="1"/>
            <a:r>
              <a:rPr lang="en-US" sz="2400" dirty="0" smtClean="0"/>
              <a:t>Crimes against </a:t>
            </a:r>
            <a:r>
              <a:rPr lang="en-US" sz="2400" b="1" dirty="0" smtClean="0"/>
              <a:t>business interests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57400"/>
            <a:ext cx="7824788" cy="4267200"/>
          </a:xfrm>
        </p:spPr>
        <p:txBody>
          <a:bodyPr>
            <a:normAutofit/>
          </a:bodyPr>
          <a:lstStyle/>
          <a:p>
            <a:r>
              <a:rPr lang="en-US" sz="2200" b="1" u="sng" dirty="0" smtClean="0"/>
              <a:t>Crimes against People</a:t>
            </a:r>
          </a:p>
          <a:p>
            <a:pPr lvl="1"/>
            <a:r>
              <a:rPr lang="en-US" sz="2200" u="sng" dirty="0" smtClean="0"/>
              <a:t>Murder</a:t>
            </a:r>
            <a:r>
              <a:rPr lang="en-US" sz="2200" dirty="0" smtClean="0"/>
              <a:t> – the unlawful killing of another human being with malice aforethought</a:t>
            </a:r>
          </a:p>
          <a:p>
            <a:pPr lvl="1"/>
            <a:r>
              <a:rPr lang="en-US" sz="2200" u="sng" dirty="0" smtClean="0"/>
              <a:t>First Degree Murder (Aggravated murder) – (1)</a:t>
            </a:r>
            <a:r>
              <a:rPr lang="en-US" sz="2200" dirty="0" smtClean="0"/>
              <a:t> killing someone with premeditation or (2) killing someone in a cruel way, such as torture or (3) killing someone while committing a felony, such as rape, robbery, or kidnapping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8" cy="3840163"/>
          </a:xfrm>
        </p:spPr>
        <p:txBody>
          <a:bodyPr>
            <a:normAutofit/>
          </a:bodyPr>
          <a:lstStyle/>
          <a:p>
            <a:r>
              <a:rPr lang="en-US" sz="2200" u="sng" dirty="0" smtClean="0"/>
              <a:t>Manslaughter</a:t>
            </a:r>
            <a:r>
              <a:rPr lang="en-US" sz="2200" dirty="0" smtClean="0"/>
              <a:t> – the unlawful killing of another human being without malice (evil intent) and thought. </a:t>
            </a:r>
          </a:p>
          <a:p>
            <a:pPr lvl="1"/>
            <a:r>
              <a:rPr lang="en-US" sz="2200" u="sng" dirty="0" smtClean="0"/>
              <a:t>Voluntary Manslaughter</a:t>
            </a:r>
            <a:r>
              <a:rPr lang="en-US" sz="2200" dirty="0" smtClean="0"/>
              <a:t> – the wrong doer must have become very upset before the killing – occurs when one person intends, at the time the act is committed, to kill another but does so suddenly and as the result of personal distress</a:t>
            </a:r>
          </a:p>
          <a:p>
            <a:pPr lvl="1"/>
            <a:r>
              <a:rPr lang="en-US" sz="2200" u="sng" dirty="0" smtClean="0"/>
              <a:t>Involuntary Manslaughter</a:t>
            </a:r>
            <a:r>
              <a:rPr lang="en-US" sz="2200" dirty="0" smtClean="0"/>
              <a:t> – when one person, while committing an unlawful or reckless act, kills another.  There is no intent to kill.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16056</TotalTime>
  <Words>2426</Words>
  <Application>Microsoft Macintosh PowerPoint</Application>
  <PresentationFormat>On-screen Show (4:3)</PresentationFormat>
  <Paragraphs>215</Paragraphs>
  <Slides>43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Codex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  <vt:lpstr>Criminal Law</vt:lpstr>
    </vt:vector>
  </TitlesOfParts>
  <Company>Tecumseh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Tecumseh High School</dc:creator>
  <cp:lastModifiedBy>Tecumseh Local Schools</cp:lastModifiedBy>
  <cp:revision>16</cp:revision>
  <cp:lastPrinted>2015-02-09T13:08:11Z</cp:lastPrinted>
  <dcterms:created xsi:type="dcterms:W3CDTF">2014-02-12T13:03:54Z</dcterms:created>
  <dcterms:modified xsi:type="dcterms:W3CDTF">2015-02-09T14:03:24Z</dcterms:modified>
</cp:coreProperties>
</file>